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7" r:id="rId3"/>
    <p:sldId id="258" r:id="rId4"/>
    <p:sldId id="256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67" r:id="rId13"/>
    <p:sldId id="269" r:id="rId14"/>
    <p:sldId id="270" r:id="rId15"/>
    <p:sldId id="272" r:id="rId16"/>
    <p:sldId id="27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DDE3-2538-4172-A2F3-25F33E1D2A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C2CF-7B2F-4387-B5BA-2EFCA7E6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C2CF-7B2F-4387-B5BA-2EFCA7E635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8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5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3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7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20AA1-0349-401C-BDD2-32EF9B74504E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/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592" t="21012" r="30674" b="29819"/>
          <a:stretch/>
        </p:blipFill>
        <p:spPr>
          <a:xfrm>
            <a:off x="8009792" y="580291"/>
            <a:ext cx="3165231" cy="1899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0585" y="1661745"/>
            <a:ext cx="10014438" cy="43612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Как подать заявление в лагерь с дневным пребыванием на базе школы 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или на оздоровительную смену на базе стационарного загородного лагеря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ЭЛЕКТРОННОМ ВИДЕ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через Единый портал государственных и муниципальных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23812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097" y="5353235"/>
            <a:ext cx="10355034" cy="345665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3600" b="1" dirty="0"/>
            </a:br>
            <a:r>
              <a:rPr lang="ru-RU" sz="2800" b="1" dirty="0"/>
              <a:t>Первоочередным правом получения путевки пользуются дети родителей (законных представителей)  - </a:t>
            </a:r>
            <a:br>
              <a:rPr lang="ru-RU" sz="2800" b="1" dirty="0"/>
            </a:br>
            <a:r>
              <a:rPr lang="ru-RU" sz="2800" b="1" dirty="0"/>
              <a:t>участников специальной военной операции, </a:t>
            </a:r>
            <a:br>
              <a:rPr lang="ru-RU" sz="2800" b="1" dirty="0"/>
            </a:br>
            <a:r>
              <a:rPr lang="ru-RU" sz="2800" b="1" dirty="0"/>
              <a:t>находящиеся в трудной жизненной ситуации,</a:t>
            </a:r>
            <a:br>
              <a:rPr lang="ru-RU" sz="2800" b="1" dirty="0"/>
            </a:br>
            <a:r>
              <a:rPr lang="ru-RU" sz="2800" b="1" dirty="0"/>
              <a:t>из многодетных семей,  </a:t>
            </a:r>
            <a:br>
              <a:rPr lang="ru-RU" sz="2800" b="1" dirty="0"/>
            </a:br>
            <a:r>
              <a:rPr lang="ru-RU" sz="2800" b="1" dirty="0"/>
              <a:t>иных категорий в соответствии с законодательством Российской Федерации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i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1464208" y="2970258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64208" y="3787224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468269" y="3378741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473086" y="4234103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53" t="5119" r="-1390" b="19780"/>
          <a:stretch/>
        </p:blipFill>
        <p:spPr>
          <a:xfrm>
            <a:off x="2013438" y="1670538"/>
            <a:ext cx="7807808" cy="4413739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7.Укажите организацию и период отдыха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3104" y="4793380"/>
            <a:ext cx="3946358" cy="50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latin typeface="Bahnschrift Light Condensed" panose="020B0502040204020203" pitchFamily="34" charset="0"/>
              </a:rPr>
              <a:t>1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1.06.2024-18.06.2024</a:t>
            </a:r>
          </a:p>
        </p:txBody>
      </p:sp>
    </p:spTree>
    <p:extLst>
      <p:ext uri="{BB962C8B-B14F-4D97-AF65-F5344CB8AC3E}">
        <p14:creationId xmlns:p14="http://schemas.microsoft.com/office/powerpoint/2010/main" val="14405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31347"/>
              </p:ext>
            </p:extLst>
          </p:nvPr>
        </p:nvGraphicFramePr>
        <p:xfrm>
          <a:off x="1523023" y="1976965"/>
          <a:ext cx="893787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8935">
                  <a:extLst>
                    <a:ext uri="{9D8B030D-6E8A-4147-A177-3AD203B41FA5}">
                      <a16:colId xmlns:a16="http://schemas.microsoft.com/office/drawing/2014/main" val="3166444318"/>
                    </a:ext>
                  </a:extLst>
                </a:gridCol>
                <a:gridCol w="4468935">
                  <a:extLst>
                    <a:ext uri="{9D8B030D-6E8A-4147-A177-3AD203B41FA5}">
                      <a16:colId xmlns:a16="http://schemas.microsoft.com/office/drawing/2014/main" val="3272815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МБУ ДО «Детский оздоровительно-образовательный центр им. У. Громовой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 смена (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июля - 22 июля 2024 года)</a:t>
                      </a:r>
                      <a:endParaRPr lang="ru-RU" sz="1800" b="1" dirty="0"/>
                    </a:p>
                    <a:p>
                      <a:r>
                        <a:rPr lang="ru-RU" sz="1800" b="1" dirty="0"/>
                        <a:t>4 смена (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июля - 9 августа 2024 года)</a:t>
                      </a:r>
                      <a:endParaRPr lang="ru-RU" sz="1800" b="1" dirty="0"/>
                    </a:p>
                    <a:p>
                      <a:r>
                        <a:rPr lang="ru-RU" sz="1800" b="1" dirty="0"/>
                        <a:t>5 смена (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августа - 27 августа 2024 года)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МБУ ДО «</a:t>
                      </a:r>
                      <a:r>
                        <a:rPr lang="ru-RU" b="1" dirty="0" err="1"/>
                        <a:t>ГКОДЦДиМ</a:t>
                      </a:r>
                      <a:r>
                        <a:rPr lang="ru-RU" b="1" dirty="0"/>
                        <a:t> «Орлёнок»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 смена (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июня - 16 июня 2024 года)</a:t>
                      </a:r>
                      <a:endParaRPr lang="ru-RU" sz="1600" b="1" dirty="0"/>
                    </a:p>
                    <a:p>
                      <a:r>
                        <a:rPr lang="ru-RU" sz="1600" b="1" dirty="0"/>
                        <a:t>3 смена (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июля - 22 июля 2024 года)</a:t>
                      </a:r>
                      <a:endParaRPr lang="ru-RU" sz="1600" b="1" dirty="0"/>
                    </a:p>
                    <a:p>
                      <a:r>
                        <a:rPr lang="ru-RU" sz="1600" b="1" dirty="0"/>
                        <a:t>4 смена (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июля - 9 августа 2024 года)</a:t>
                      </a:r>
                      <a:endParaRPr lang="ru-RU" sz="1600" b="1" dirty="0"/>
                    </a:p>
                    <a:p>
                      <a:r>
                        <a:rPr lang="ru-RU" sz="1600" b="1" dirty="0"/>
                        <a:t>5 смена (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августа - 27 августа 2024 года)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ООО «Санаторий «Соловушка»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1 смена (7 июня-22 июня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года)</a:t>
                      </a:r>
                      <a:endParaRPr lang="ru-RU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2</a:t>
                      </a:r>
                      <a:r>
                        <a:rPr lang="ru-RU" b="1" baseline="0" dirty="0"/>
                        <a:t> смена (2 июля-17 июля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года)</a:t>
                      </a:r>
                      <a:endParaRPr lang="ru-RU" b="1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/>
                        <a:t>3 смена (26 июля -10 августа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 года)</a:t>
                      </a:r>
                      <a:endParaRPr lang="ru-RU" b="1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/>
                        <a:t>4 смена(14 августа- 29 августа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года)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57621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983272" y="795176"/>
            <a:ext cx="10225455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/>
              <a:t>Загородные </a:t>
            </a:r>
            <a:r>
              <a:rPr lang="ru-RU" sz="3600" b="1"/>
              <a:t>оздоровительные лагеря</a:t>
            </a:r>
          </a:p>
          <a:p>
            <a:r>
              <a:rPr lang="ru-RU" sz="3600" b="1"/>
              <a:t> </a:t>
            </a:r>
            <a:r>
              <a:rPr lang="ru-RU" sz="3600" b="1" dirty="0"/>
              <a:t>и </a:t>
            </a:r>
            <a:r>
              <a:rPr lang="ru-RU" sz="3600" b="1"/>
              <a:t>периоды отдыха</a:t>
            </a:r>
            <a:r>
              <a:rPr lang="ru-RU" sz="3600" b="1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44" t="4568" r="107" b="21500"/>
          <a:stretch/>
        </p:blipFill>
        <p:spPr>
          <a:xfrm>
            <a:off x="1793632" y="2294792"/>
            <a:ext cx="7908982" cy="342020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8.Выберите подразделение</a:t>
            </a:r>
          </a:p>
          <a:p>
            <a:pPr algn="l"/>
            <a:r>
              <a:rPr lang="ru-RU" sz="2800" b="1" dirty="0"/>
              <a:t>*в качестве подразделения необходимо выбрать образовательную организацию, в которой обучается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2515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871002" y="2347548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9.Способ получения результата</a:t>
            </a:r>
          </a:p>
          <a:p>
            <a:pPr algn="l"/>
            <a:r>
              <a:rPr lang="ru-RU" sz="2800" b="1" dirty="0"/>
              <a:t>*предусмотрен </a:t>
            </a:r>
            <a:r>
              <a:rPr lang="ru-RU" sz="2800" b="1" dirty="0">
                <a:solidFill>
                  <a:srgbClr val="0070C0"/>
                </a:solidFill>
              </a:rPr>
              <a:t>только</a:t>
            </a:r>
            <a:r>
              <a:rPr lang="ru-RU" sz="2800" b="1" dirty="0"/>
              <a:t> электронный способ получения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66240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747910" y="1916725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10. Отправьте заявление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956" y="666153"/>
            <a:ext cx="10095989" cy="1468800"/>
          </a:xfrm>
        </p:spPr>
        <p:txBody>
          <a:bodyPr>
            <a:normAutofit/>
          </a:bodyPr>
          <a:lstStyle/>
          <a:p>
            <a:r>
              <a:rPr lang="ru-RU" sz="3600" b="1" dirty="0"/>
              <a:t>11.Результат будет направлен в Ваш личный кабинет в ЕПГУ. Срок услуги 6 рабочих дней.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5" y="3164541"/>
            <a:ext cx="824718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64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740" y="2315051"/>
            <a:ext cx="9609668" cy="1468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726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923" y="874766"/>
            <a:ext cx="9574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1.Зайдите в личный кабинет Единого портала предоставления государственных и муниципальных услуг </a:t>
            </a:r>
            <a:r>
              <a:rPr lang="ru-RU" sz="4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https://www.gosuslugi.ru/</a:t>
            </a:r>
            <a:endParaRPr lang="en-US" sz="4000" b="1" dirty="0">
              <a:ln w="3175" cmpd="sng">
                <a:noFill/>
              </a:ln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  </a:t>
            </a: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Выберите услугу «Организация отдыха     детей в каникулярное время»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68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sng" dirty="0">
                <a:effectLst/>
                <a:latin typeface="Arial" panose="020B0604020202020204" pitchFamily="34" charset="0"/>
                <a:hlinkClick r:id="rId3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75" t="5158" r="-965" b="6964"/>
          <a:stretch/>
        </p:blipFill>
        <p:spPr>
          <a:xfrm>
            <a:off x="1116624" y="844062"/>
            <a:ext cx="9856176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9365" y="3123943"/>
            <a:ext cx="9563097" cy="1623902"/>
          </a:xfrm>
        </p:spPr>
        <p:txBody>
          <a:bodyPr>
            <a:noAutofit/>
          </a:bodyPr>
          <a:lstStyle/>
          <a:p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4800" b="1" dirty="0"/>
            </a:br>
            <a:br>
              <a:rPr lang="ru-RU" sz="3600" b="1" dirty="0"/>
            </a:br>
            <a:r>
              <a:rPr lang="ru-RU" sz="3600" b="1" dirty="0"/>
              <a:t>Результатом предоставления услуги «Организация отдыха детей в каникулярное время»</a:t>
            </a:r>
            <a:r>
              <a:rPr lang="ru-RU" sz="3600" dirty="0">
                <a:latin typeface="Arial" panose="020B0604020202020204" pitchFamily="34" charset="0"/>
              </a:rPr>
              <a:t> </a:t>
            </a:r>
            <a:r>
              <a:rPr lang="ru-RU" sz="3600" b="1" dirty="0"/>
              <a:t>является прием или отказ в приеме </a:t>
            </a:r>
            <a:r>
              <a:rPr lang="ru-RU" sz="3600" b="1" dirty="0">
                <a:solidFill>
                  <a:srgbClr val="C00000"/>
                </a:solidFill>
              </a:rPr>
              <a:t>заявления </a:t>
            </a:r>
          </a:p>
        </p:txBody>
      </p:sp>
    </p:spTree>
    <p:extLst>
      <p:ext uri="{BB962C8B-B14F-4D97-AF65-F5344CB8AC3E}">
        <p14:creationId xmlns:p14="http://schemas.microsoft.com/office/powerpoint/2010/main" val="45121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423" y="1310053"/>
            <a:ext cx="9609668" cy="5043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2.Укажите кто обращается за услугой и введите необходимые данные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727"/>
          <a:stretch/>
        </p:blipFill>
        <p:spPr>
          <a:xfrm>
            <a:off x="1389185" y="2101362"/>
            <a:ext cx="9067476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27" t="5248" r="619" b="5769"/>
          <a:stretch/>
        </p:blipFill>
        <p:spPr>
          <a:xfrm>
            <a:off x="2675579" y="1905864"/>
            <a:ext cx="7154221" cy="4292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9762" y="705535"/>
            <a:ext cx="10691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3.Укажите сведения о ребенке  и введите необходимые данные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64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60" t="5493" b="22571"/>
          <a:stretch/>
        </p:blipFill>
        <p:spPr>
          <a:xfrm>
            <a:off x="1714499" y="1600200"/>
            <a:ext cx="8264770" cy="4413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4.Укажите кем является заявитель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68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96" t="4828" b="23138"/>
          <a:stretch/>
        </p:blipFill>
        <p:spPr>
          <a:xfrm>
            <a:off x="1969477" y="1905864"/>
            <a:ext cx="7792567" cy="422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5.Укажите соответствует ли фамилия родителя фамилии ребенка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08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9715" y="723643"/>
            <a:ext cx="10181493" cy="929311"/>
          </a:xfrm>
        </p:spPr>
        <p:txBody>
          <a:bodyPr>
            <a:noAutofit/>
          </a:bodyPr>
          <a:lstStyle/>
          <a:p>
            <a:r>
              <a:rPr lang="ru-RU" sz="3600" b="1" dirty="0"/>
              <a:t>6.Укажите к какой категории относится Ваш ребенок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37" t="5024" r="214" b="5309"/>
          <a:stretch/>
        </p:blipFill>
        <p:spPr>
          <a:xfrm>
            <a:off x="2569111" y="1582614"/>
            <a:ext cx="7893735" cy="45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405</Words>
  <Application>Microsoft Office PowerPoint</Application>
  <PresentationFormat>Широкоэкранный</PresentationFormat>
  <Paragraphs>38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Bahnschrift Light</vt:lpstr>
      <vt:lpstr>Bahnschrift Light Condensed</vt:lpstr>
      <vt:lpstr>Calibri</vt:lpstr>
      <vt:lpstr>Garamond</vt:lpstr>
      <vt:lpstr>Натуральные материалы</vt:lpstr>
      <vt:lpstr>Как подать заявление в лагерь с дневным пребыванием на базе школы   или на оздоровительную смену на базе стационарного загородного лагеря  В ЭЛЕКТРОННОМ ВИДЕ  через Единый портал государственных и муниципальных услуг </vt:lpstr>
      <vt:lpstr>Презентация PowerPoint</vt:lpstr>
      <vt:lpstr>Презентация PowerPoint</vt:lpstr>
      <vt:lpstr>        Внимание!  Результатом предоставления услуги «Организация отдыха детей в каникулярное время» является прием или отказ в приеме заявления </vt:lpstr>
      <vt:lpstr>2.Укажите кто обращается за услугой и введите необходимые данные </vt:lpstr>
      <vt:lpstr>Презентация PowerPoint</vt:lpstr>
      <vt:lpstr>Презентация PowerPoint</vt:lpstr>
      <vt:lpstr>Презентация PowerPoint</vt:lpstr>
      <vt:lpstr>6.Укажите к какой категории относится Ваш ребенок</vt:lpstr>
      <vt:lpstr>   Внимание! Первоочередным правом получения путевки пользуются дети родителей (законных представителей)  -  участников специальной военной операции,  находящиеся в трудной жизненной ситуации, из многодетных семей,   иных категорий в соответствии с законодательством Российской Федерации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11.Результат будет направлен в Ваш личный кабинет в ЕПГУ. Срок услуги 6 рабочих дней.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родителям (законным представителям) подать заявление в лагерь с дневным пребыванием на базе общеобразовательной организации или на оздоровительную смену на базе стационарного загородного лагеря в электронном виде через Единый портал государственных и муниципальных услуг</dc:title>
  <dc:creator>Кирилл</dc:creator>
  <cp:lastModifiedBy>ANISHENKO</cp:lastModifiedBy>
  <cp:revision>21</cp:revision>
  <dcterms:created xsi:type="dcterms:W3CDTF">2023-04-11T12:20:50Z</dcterms:created>
  <dcterms:modified xsi:type="dcterms:W3CDTF">2024-04-04T14:29:08Z</dcterms:modified>
</cp:coreProperties>
</file>